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7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9" userDrawn="1">
          <p15:clr>
            <a:srgbClr val="A4A3A4"/>
          </p15:clr>
        </p15:guide>
        <p15:guide id="2" pos="379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ngsoft" initials="k" lastIdx="1" clrIdx="0"/>
  <p:cmAuthor id="75" name="作者" initials="A" lastIdx="0" clrIdx="24"/>
  <p:cmAuthor id="3" name="fafa" initials="f" lastIdx="2" clrIdx="1"/>
  <p:cmAuthor id="4" name="王习习" initials="王" lastIdx="2" clrIdx="0"/>
  <p:cmAuthor id="0" name="user" initials="u" lastIdx="6" clrIdx="0"/>
  <p:cmAuthor id="2" name="yeju" initials="y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08B"/>
    <a:srgbClr val="184F8A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09"/>
        <p:guide pos="37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5.xml"/><Relationship Id="rId8" Type="http://schemas.openxmlformats.org/officeDocument/2006/relationships/commentAuthors" Target="commentAuthors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37"/>
          <p:cNvSpPr txBox="1"/>
          <p:nvPr userDrawn="1"/>
        </p:nvSpPr>
        <p:spPr>
          <a:xfrm>
            <a:off x="7144858" y="826135"/>
            <a:ext cx="406273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spc="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THE SCHOOL UNIFORM DESIGN</a:t>
            </a:r>
            <a:endParaRPr lang="en-US" altLang="zh-CN" sz="1000" spc="6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grpSp>
        <p:nvGrpSpPr>
          <p:cNvPr id="2" name="그룹 1"/>
          <p:cNvGrpSpPr/>
          <p:nvPr userDrawn="1"/>
        </p:nvGrpSpPr>
        <p:grpSpPr>
          <a:xfrm>
            <a:off x="-5" y="0"/>
            <a:ext cx="12191999" cy="771525"/>
            <a:chOff x="-4" y="0"/>
            <a:chExt cx="9905999" cy="771525"/>
          </a:xfrm>
        </p:grpSpPr>
        <p:sp>
          <p:nvSpPr>
            <p:cNvPr id="7" name="양쪽 모서리가 둥근 사각형 6"/>
            <p:cNvSpPr/>
            <p:nvPr/>
          </p:nvSpPr>
          <p:spPr>
            <a:xfrm rot="10800000">
              <a:off x="-4" y="1"/>
              <a:ext cx="9905999" cy="36000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002870"/>
            </a:solidFill>
            <a:ln>
              <a:solidFill>
                <a:srgbClr val="0028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양쪽 모서리가 둥근 사각형 9"/>
            <p:cNvSpPr/>
            <p:nvPr/>
          </p:nvSpPr>
          <p:spPr>
            <a:xfrm rot="10800000">
              <a:off x="331648" y="0"/>
              <a:ext cx="1354649" cy="771525"/>
            </a:xfrm>
            <a:prstGeom prst="round2SameRect">
              <a:avLst>
                <a:gd name="adj1" fmla="val 8156"/>
                <a:gd name="adj2" fmla="val 0"/>
              </a:avLst>
            </a:prstGeom>
            <a:pattFill prst="dkHorz">
              <a:fgClr>
                <a:schemeClr val="bg2"/>
              </a:fgClr>
              <a:bgClr>
                <a:schemeClr val="bg1">
                  <a:lumMod val="95000"/>
                </a:schemeClr>
              </a:bgClr>
            </a:pattFill>
            <a:ln>
              <a:noFill/>
            </a:ln>
            <a:effectLst>
              <a:outerShdw dist="12700" dir="5400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양쪽 모서리가 둥근 사각형 10"/>
            <p:cNvSpPr/>
            <p:nvPr/>
          </p:nvSpPr>
          <p:spPr>
            <a:xfrm rot="10800000">
              <a:off x="331645" y="1"/>
              <a:ext cx="1354649" cy="180000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0028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63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12.jpeg"/><Relationship Id="rId10" Type="http://schemas.openxmlformats.org/officeDocument/2006/relationships/tags" Target="../tags/tag64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picture 3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196327" y="259080"/>
            <a:ext cx="4995673" cy="6598920"/>
          </a:xfrm>
          <a:prstGeom prst="rect">
            <a:avLst/>
          </a:prstGeom>
        </p:spPr>
      </p:pic>
      <p:sp>
        <p:nvSpPr>
          <p:cNvPr id="370" name="textbox 370"/>
          <p:cNvSpPr/>
          <p:nvPr/>
        </p:nvSpPr>
        <p:spPr>
          <a:xfrm>
            <a:off x="3582670" y="624205"/>
            <a:ext cx="3614420" cy="13354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04775" algn="l" rtl="0" eaLnBrk="0">
              <a:lnSpc>
                <a:spcPts val="4380"/>
              </a:lnSpc>
            </a:pPr>
            <a:r>
              <a:rPr sz="1650" kern="0" spc="2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Middle</a:t>
            </a:r>
            <a:r>
              <a:rPr sz="1650" kern="0" spc="21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50" kern="0" spc="2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And</a:t>
            </a:r>
            <a:r>
              <a:rPr sz="1650" kern="0" spc="35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50" kern="0" spc="2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Pri</a:t>
            </a:r>
            <a:r>
              <a:rPr sz="1650" kern="0" spc="1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mary</a:t>
            </a:r>
            <a:endParaRPr sz="16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5195"/>
              </a:lnSpc>
            </a:pPr>
            <a:r>
              <a:rPr sz="1650" kern="0" spc="3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School-</a:t>
            </a:r>
            <a:r>
              <a:rPr sz="1650" kern="0" spc="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50" kern="0" spc="3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styl</a:t>
            </a:r>
            <a:r>
              <a:rPr sz="1650" kern="0" spc="2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650" kern="0" spc="1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1650" kern="0" spc="2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Overview</a:t>
            </a:r>
            <a:endParaRPr sz="16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2" name="textbox 372"/>
          <p:cNvSpPr/>
          <p:nvPr/>
        </p:nvSpPr>
        <p:spPr>
          <a:xfrm>
            <a:off x="655320" y="5024755"/>
            <a:ext cx="3469640" cy="492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9000"/>
              </a:lnSpc>
            </a:pPr>
            <a:endParaRPr sz="100" dirty="0">
              <a:solidFill>
                <a:srgbClr val="19508B"/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250" kern="0" spc="0" dirty="0">
                <a:solidFill>
                  <a:srgbClr val="19508B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校服</a:t>
            </a:r>
            <a:r>
              <a:rPr lang="zh-CN" sz="3250" kern="0" spc="0" dirty="0">
                <a:solidFill>
                  <a:srgbClr val="19508B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款式及</a:t>
            </a:r>
            <a:r>
              <a:rPr lang="zh-CN" sz="3250" kern="0" spc="0" dirty="0">
                <a:solidFill>
                  <a:srgbClr val="19508B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参数</a:t>
            </a:r>
            <a:endParaRPr lang="zh-CN" sz="3250" kern="0" spc="0" dirty="0">
              <a:solidFill>
                <a:srgbClr val="19508B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4" name="textbox 374"/>
          <p:cNvSpPr/>
          <p:nvPr/>
        </p:nvSpPr>
        <p:spPr>
          <a:xfrm>
            <a:off x="480060" y="5846445"/>
            <a:ext cx="4002405" cy="1174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ts val="4380"/>
              </a:lnSpc>
            </a:pPr>
            <a:r>
              <a:rPr sz="1650" kern="0" spc="-1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From</a:t>
            </a:r>
            <a:r>
              <a:rPr sz="1650" kern="0" spc="14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1650" kern="0" spc="-1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Elitebasi</a:t>
            </a:r>
            <a:r>
              <a:rPr sz="1650" kern="0" spc="-2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sz="16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6" name="rect 376"/>
          <p:cNvSpPr/>
          <p:nvPr/>
        </p:nvSpPr>
        <p:spPr>
          <a:xfrm>
            <a:off x="459486" y="5675376"/>
            <a:ext cx="4652772" cy="50292"/>
          </a:xfrm>
          <a:prstGeom prst="rect">
            <a:avLst/>
          </a:prstGeom>
          <a:solidFill>
            <a:srgbClr val="EE2D3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 sz="900"/>
          </a:p>
        </p:txBody>
      </p:sp>
      <p:pic>
        <p:nvPicPr>
          <p:cNvPr id="378" name="picture 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0314" y="766432"/>
            <a:ext cx="3343364" cy="335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670" y="1196340"/>
            <a:ext cx="1619250" cy="1602105"/>
          </a:xfrm>
          <a:prstGeom prst="rect">
            <a:avLst/>
          </a:prstGeom>
        </p:spPr>
      </p:pic>
      <p:sp>
        <p:nvSpPr>
          <p:cNvPr id="25" name="矩形 18"/>
          <p:cNvSpPr>
            <a:spLocks noChangeArrowheads="1"/>
          </p:cNvSpPr>
          <p:nvPr/>
        </p:nvSpPr>
        <p:spPr bwMode="auto">
          <a:xfrm>
            <a:off x="590550" y="3104198"/>
            <a:ext cx="3209925" cy="64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4800" b="1" dirty="0" smtClean="0">
                <a:solidFill>
                  <a:srgbClr val="184F8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行楷_GBK" panose="02000000000000000000" charset="-122"/>
                <a:ea typeface="方正行楷_GBK" panose="02000000000000000000" charset="-122"/>
                <a:cs typeface="方正行楷_GBK" panose="02000000000000000000" charset="-122"/>
                <a:sym typeface="+mn-ea"/>
              </a:rPr>
              <a:t>蚌 埠 第 三 中 学</a:t>
            </a:r>
            <a:endParaRPr lang="zh-CN" altLang="en-US" sz="4800" b="1" dirty="0" smtClean="0">
              <a:solidFill>
                <a:srgbClr val="184F8A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行楷_GBK" panose="02000000000000000000" charset="-122"/>
              <a:ea typeface="方正行楷_GBK" panose="02000000000000000000" charset="-122"/>
              <a:cs typeface="方正行楷_GBK" panose="020000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" name="文本框 1"/>
          <p:cNvSpPr txBox="1"/>
          <p:nvPr/>
        </p:nvSpPr>
        <p:spPr>
          <a:xfrm>
            <a:off x="444500" y="4660265"/>
            <a:ext cx="307530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polo</a:t>
            </a:r>
            <a:r>
              <a:rPr lang="zh-CN" altLang="en-US" sz="12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200" dirty="0">
                <a:solidFill>
                  <a:srgbClr val="333F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51%棉31%聚酯纤维18%粘胶</a:t>
            </a:r>
            <a:r>
              <a:rPr lang="en-US" altLang="zh-CN" sz="1200" dirty="0">
                <a:solidFill>
                  <a:srgbClr val="333F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（功能性珠地网眼布）</a:t>
            </a:r>
            <a:endParaRPr lang="en-US" altLang="zh-CN" sz="11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000" dirty="0">
              <a:solidFill>
                <a:srgbClr val="4F526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//192.168.20.240/设计部/SCHOOL DESIGN/2024年/玲玲    24年/合肥客户部/安徽蚌埠第三中学的设计方案/7.3正稿AI款式图/2/1x/资源 18-100.jpg资源 18-100"/>
          <p:cNvPicPr>
            <a:picLocks noChangeAspect="1"/>
          </p:cNvPicPr>
          <p:nvPr/>
        </p:nvPicPr>
        <p:blipFill>
          <a:blip r:embed="rId1"/>
          <a:srcRect l="-3642" t="-2170" r="-3282"/>
          <a:stretch>
            <a:fillRect/>
          </a:stretch>
        </p:blipFill>
        <p:spPr>
          <a:xfrm>
            <a:off x="8923020" y="1607185"/>
            <a:ext cx="1493520" cy="2397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90063" y="442913"/>
            <a:ext cx="1763713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pc="16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Winte</a:t>
            </a:r>
            <a:r>
              <a:rPr spc="13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spc="13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pc="13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冬季</a:t>
            </a:r>
            <a:endParaRPr lang="zh-CN" spc="130" dirty="0">
              <a:ln w="9525" cap="flat" cmpd="sng">
                <a:solidFill>
                  <a:srgbClr val="014081">
                    <a:alpha val="100000"/>
                  </a:srgbClr>
                </a:solidFill>
                <a:prstDash val="solid"/>
                <a:miter lim="0"/>
              </a:ln>
              <a:solidFill>
                <a:srgbClr val="014081">
                  <a:alpha val="10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extbox 188"/>
          <p:cNvSpPr/>
          <p:nvPr>
            <p:custDataLst>
              <p:tags r:id="rId2"/>
            </p:custDataLst>
          </p:nvPr>
        </p:nvSpPr>
        <p:spPr>
          <a:xfrm>
            <a:off x="706438" y="564833"/>
            <a:ext cx="1827848" cy="466725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160000"/>
              </a:lnSpc>
            </a:pPr>
            <a:endParaRPr lang="en-US" altLang="en-US" sz="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7330" algn="l" rtl="0" eaLnBrk="0">
              <a:lnSpc>
                <a:spcPct val="87000"/>
              </a:lnSpc>
              <a:spcBef>
                <a:spcPts val="5"/>
              </a:spcBef>
            </a:pPr>
            <a:r>
              <a:rPr spc="13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Summe</a:t>
            </a:r>
            <a:r>
              <a:rPr spc="12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spc="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pc="13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夏季</a:t>
            </a:r>
            <a:endParaRPr lang="zh-CN" altLang="en-US" spc="0" dirty="0">
              <a:ln w="9525" cap="flat" cmpd="sng">
                <a:solidFill>
                  <a:srgbClr val="014081">
                    <a:alpha val="100000"/>
                  </a:srgbClr>
                </a:solidFill>
                <a:prstDash val="solid"/>
                <a:miter lim="0"/>
              </a:ln>
              <a:solidFill>
                <a:srgbClr val="014081">
                  <a:alpha val="10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1604645"/>
            <a:ext cx="1995805" cy="2830830"/>
          </a:xfrm>
          <a:prstGeom prst="rect">
            <a:avLst/>
          </a:prstGeom>
        </p:spPr>
      </p:pic>
      <p:sp>
        <p:nvSpPr>
          <p:cNvPr id="8" name="文本框 1"/>
          <p:cNvSpPr txBox="1"/>
          <p:nvPr/>
        </p:nvSpPr>
        <p:spPr>
          <a:xfrm>
            <a:off x="9588500" y="4660265"/>
            <a:ext cx="2056765" cy="805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冲锋衣：</a:t>
            </a:r>
            <a:r>
              <a:rPr sz="1200" spc="7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100%聚酯纤维</a:t>
            </a:r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内胆：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3M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新雪丽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棉</a:t>
            </a:r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200" dirty="0">
              <a:solidFill>
                <a:srgbClr val="4F526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010" y="5367655"/>
            <a:ext cx="34391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spc="70" dirty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sz="1200" spc="70" dirty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夏季长裤：</a:t>
            </a:r>
            <a:r>
              <a:rPr sz="1200" spc="7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200" dirty="0">
                <a:solidFill>
                  <a:srgbClr val="333F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en-US" altLang="zh-CN" sz="1200" dirty="0">
                <a:solidFill>
                  <a:srgbClr val="333F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1200" dirty="0">
                <a:solidFill>
                  <a:srgbClr val="333F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%棉2</a:t>
            </a:r>
            <a:r>
              <a:rPr lang="en-US" altLang="zh-CN" sz="1200" dirty="0">
                <a:solidFill>
                  <a:srgbClr val="333F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1200" dirty="0">
                <a:solidFill>
                  <a:srgbClr val="333F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%聚酯纤维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小毛圈）</a:t>
            </a:r>
            <a:endParaRPr lang="zh-CN" altLang="en-US" sz="12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5895" y="1638300"/>
            <a:ext cx="774065" cy="1228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9180" y="1638300"/>
            <a:ext cx="800100" cy="1259205"/>
          </a:xfrm>
          <a:prstGeom prst="rect">
            <a:avLst/>
          </a:prstGeom>
        </p:spPr>
      </p:pic>
      <p:pic>
        <p:nvPicPr>
          <p:cNvPr id="3" name="图片 2" descr="资源 23-1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3205" y="2918460"/>
            <a:ext cx="1616075" cy="1456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9650" y="1607185"/>
            <a:ext cx="814705" cy="12922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92620" y="1638300"/>
            <a:ext cx="810260" cy="1280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2675" y="2983865"/>
            <a:ext cx="1579245" cy="1503680"/>
          </a:xfrm>
          <a:prstGeom prst="rect">
            <a:avLst/>
          </a:prstGeom>
        </p:spPr>
      </p:pic>
      <p:sp>
        <p:nvSpPr>
          <p:cNvPr id="14" name="textbox 188"/>
          <p:cNvSpPr/>
          <p:nvPr>
            <p:custDataLst>
              <p:tags r:id="rId10"/>
            </p:custDataLst>
          </p:nvPr>
        </p:nvSpPr>
        <p:spPr>
          <a:xfrm>
            <a:off x="3985578" y="430848"/>
            <a:ext cx="3582035" cy="466725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160000"/>
              </a:lnSpc>
            </a:pPr>
            <a:endParaRPr lang="en-US" altLang="en-US" sz="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7330" algn="l" rtl="0" eaLnBrk="0">
              <a:lnSpc>
                <a:spcPct val="87000"/>
              </a:lnSpc>
              <a:spcBef>
                <a:spcPts val="5"/>
              </a:spcBef>
            </a:pPr>
            <a:r>
              <a:rPr spc="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Spring</a:t>
            </a:r>
            <a:r>
              <a:rPr spc="187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&amp;</a:t>
            </a:r>
            <a:r>
              <a:rPr spc="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Autumn</a:t>
            </a:r>
            <a:r>
              <a:rPr lang="en-US" spc="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pc="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春</a:t>
            </a:r>
            <a:r>
              <a:rPr lang="en-US" spc="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&amp;</a:t>
            </a:r>
            <a:r>
              <a:rPr lang="zh-CN" altLang="en-US" spc="0" dirty="0">
                <a:ln w="9525" cap="flat" cmpd="sng">
                  <a:solidFill>
                    <a:srgbClr val="014081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14081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秋季</a:t>
            </a:r>
            <a:endParaRPr lang="zh-CN" altLang="en-US" spc="0" dirty="0">
              <a:ln w="9525" cap="flat" cmpd="sng">
                <a:solidFill>
                  <a:srgbClr val="014081">
                    <a:alpha val="100000"/>
                  </a:srgbClr>
                </a:solidFill>
                <a:prstDash val="solid"/>
                <a:miter lim="0"/>
              </a:ln>
              <a:solidFill>
                <a:srgbClr val="014081">
                  <a:alpha val="10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 descr="//192.168.20.240/设计部/SCHOOL DESIGN/2024年/玲玲    24年/合肥客户部/安徽蚌埠第三中学的设计方案/7.3正稿AI款式图/2/1x/资源 9-100.jpg资源 9-100"/>
          <p:cNvPicPr>
            <a:picLocks noChangeAspect="1"/>
          </p:cNvPicPr>
          <p:nvPr/>
        </p:nvPicPr>
        <p:blipFill>
          <a:blip r:embed="rId11"/>
          <a:srcRect l="-1851" t="-1045" r="-8713"/>
          <a:stretch>
            <a:fillRect/>
          </a:stretch>
        </p:blipFill>
        <p:spPr>
          <a:xfrm>
            <a:off x="10339070" y="1696085"/>
            <a:ext cx="1532255" cy="2308225"/>
          </a:xfrm>
          <a:prstGeom prst="rect">
            <a:avLst/>
          </a:prstGeom>
        </p:spPr>
      </p:pic>
      <p:sp>
        <p:nvSpPr>
          <p:cNvPr id="16" name="文本框 1"/>
          <p:cNvSpPr txBox="1"/>
          <p:nvPr/>
        </p:nvSpPr>
        <p:spPr>
          <a:xfrm>
            <a:off x="4963795" y="4660265"/>
            <a:ext cx="3479165" cy="805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运动上衣：</a:t>
            </a:r>
            <a:r>
              <a:rPr sz="1200" spc="7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60%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棉，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40%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聚酯纤维（空气层）运动长裤：</a:t>
            </a:r>
            <a:r>
              <a:rPr sz="1200" spc="70" dirty="0">
                <a:solidFill>
                  <a:srgbClr val="01408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60%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棉，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40%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聚酯纤维（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空气层）</a:t>
            </a:r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4F5261"/>
                </a:solidFill>
                <a:latin typeface="微软雅黑" panose="020B0503020204020204" charset="-122"/>
                <a:ea typeface="微软雅黑" panose="020B0503020204020204" charset="-122"/>
              </a:rPr>
              <a:t>男生蓝色，女生红色</a:t>
            </a:r>
            <a:endParaRPr lang="zh-CN" altLang="en-US" sz="1200" dirty="0">
              <a:solidFill>
                <a:srgbClr val="4F526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commondata" val="eyJoZGlkIjoiNjZlMDZjODI2ZDFhZmRhMjk4YmFiMzY3NDQwMDVmYW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</Words>
  <Application>WPS 演示</Application>
  <PresentationFormat>宽屏</PresentationFormat>
  <Paragraphs>27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Arial</vt:lpstr>
      <vt:lpstr>微软雅黑</vt:lpstr>
      <vt:lpstr>Calibri</vt:lpstr>
      <vt:lpstr>方正行楷_GBK</vt:lpstr>
      <vt:lpstr>Arial Unicode MS</vt:lpstr>
      <vt:lpstr>华文行楷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伊顿纪德徐</cp:lastModifiedBy>
  <cp:revision>165</cp:revision>
  <dcterms:created xsi:type="dcterms:W3CDTF">2019-06-19T02:08:00Z</dcterms:created>
  <dcterms:modified xsi:type="dcterms:W3CDTF">2024-07-17T07:02:10Z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2052-12.1.0.17142</vt:lpwstr>
  </property>
  <property fmtid="{D5CDD505-2E9C-101B-9397-08002B2CF9AE}" pid="3" name="ICV">
    <vt:lpwstr>2E4EFF49B3C9416D8A421E2DFC4A8371_13</vt:lpwstr>
  </property>
</Properties>
</file>